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94" r:id="rId3"/>
    <p:sldId id="278" r:id="rId4"/>
    <p:sldId id="293" r:id="rId5"/>
    <p:sldId id="291" r:id="rId6"/>
    <p:sldId id="292" r:id="rId7"/>
    <p:sldId id="299" r:id="rId8"/>
    <p:sldId id="298" r:id="rId9"/>
    <p:sldId id="300" r:id="rId10"/>
    <p:sldId id="322" r:id="rId11"/>
    <p:sldId id="323" r:id="rId12"/>
    <p:sldId id="325" r:id="rId13"/>
    <p:sldId id="327" r:id="rId14"/>
    <p:sldId id="324" r:id="rId15"/>
    <p:sldId id="328" r:id="rId16"/>
    <p:sldId id="32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27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37BA13-1AE0-4C86-989D-FE526C83E01B}" v="57" dt="2022-11-22T19:33:21.8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09" autoAdjust="0"/>
    <p:restoredTop sz="94660"/>
  </p:normalViewPr>
  <p:slideViewPr>
    <p:cSldViewPr snapToGrid="0">
      <p:cViewPr varScale="1">
        <p:scale>
          <a:sx n="90" d="100"/>
          <a:sy n="90" d="100"/>
        </p:scale>
        <p:origin x="468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54" d="100"/>
          <a:sy n="54" d="100"/>
        </p:scale>
        <p:origin x="3072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072F7DF-2042-B9B9-F2D7-6CF6C6270A7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AA3B21-0E6A-58DF-4634-D2C4C6434D5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96ABC-AD6E-413C-B7BE-23FD2942609D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804CE3-3DB1-3177-5ED7-2471B15BAB9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A91170-6EEC-D36F-AF51-0AFF9CEA46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34D9F2-38A7-4807-A208-4F00F8E089D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4192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B0E6A-CCDE-46CB-6061-96F42C8EFF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68F132-BF92-1D43-06E1-1EF055376C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AD20D4-E9C9-A1E0-EA6A-7980836BE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B7A7E5-B91D-0D77-B1E8-D83E91FA2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FD7E33-BB4B-1865-4A35-77136BB31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752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D914F-3061-AC93-EBC6-428189AAE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FD096-A3FA-DABB-4774-92F4C4C2D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F7510-EFA3-AD83-79E4-C05EDD581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1D74EF-78D9-793E-C545-4302BAE4F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5EF34-2A7D-90CE-E6F0-47FED0A3F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279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105F1-07EC-48B7-1C66-BE57D3E6B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86CFDE-DFC6-9B67-CAF7-6A7A7C244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5795B3-67A6-41F7-E387-7CCA00374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FA484-5D72-1FAA-5706-86BF025E9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4DFF5C-0868-0CD9-FDE9-D4E3B2E06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70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D5712-87B0-DAC2-D72E-110DE2154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5EEA2-01EC-0E8B-7AC4-BFFDE49FD8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D73266-B904-9EDE-F72A-1BAE1A5CBC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FD783A-D254-16B6-DED5-2A38182D9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1E8936-5F9B-135B-CF7B-F72B90B5C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772A1D-50B4-3001-5759-92B60F46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983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8AB7E-0E01-3AEC-022C-74329E2CC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9140ED-8A94-DE59-9105-ED12206687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16417B-D17A-BE31-EBB6-C60E3DBD8D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12009A-B60C-16D9-E7E4-8D48A8588F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454C00-E7C9-EF76-4962-A99238EC17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E4F277-1C04-7A68-118C-F9EC17C4B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8B9080-937C-0450-D863-AF2F940B0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E2A7D3-706A-6287-CB3C-1BFBABBFA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313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EB748-4130-6A9E-A830-18F36E4A1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87BFB8-EC33-A907-FAB1-EFAA3709E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FDE30F-116C-9AD4-04C8-C85D047A5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2F198F-19FB-789C-A816-805B23CAE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801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73F1E5-C26D-1979-DF6B-BBED72942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D6A49A-0BD2-4C71-24F7-6756F7914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B7820C-1BFA-75E8-6CDB-8B3268156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659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85D67-9F2A-D166-9210-BB54976F9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55A037-0520-0A83-E3EE-F318F33AFF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80B7B3-443A-6588-6D68-3D3FF07EA5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6C1641-DF4F-D796-0FCF-393A3449B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9F235-38D7-CE4B-6FE7-FF7FF3A35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DDCB59-B6A3-5B27-D69B-85CB0006D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423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07311-CB3A-2DF5-72FC-C4AD058E6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D8A19-3BD9-5CC8-3F2A-5E03174BF5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96BAD5-0F26-F7C5-7D26-318BCF48F3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0B81C0-E3D8-E436-C501-279E3DCFC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1603E-EADA-F52A-D0C6-243DDF6BF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114E2A-1BA1-33C6-2BC4-B6BA95B8A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078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F4B25-6B51-90B3-9AF2-404AC9B0E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08526-9C94-7BB2-4BA3-60FBE8FD15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321CA-B7C6-D591-9ACF-D0B88CD12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E4EED2-C724-3658-ED6D-BBA306E66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2D69EA-6D24-8F40-FB13-E2E62E360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9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6A8C01-BF5F-269F-15F1-1F6ACC244D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7885B5-4070-2F94-7113-E6CA334172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47DECE-3A9B-6B4C-3295-779291666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2380A-378B-FEC4-520D-6FFD7726D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C80D7-0901-725C-F681-7DEF24DAB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095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C2D2BA-9846-C68E-1815-7B3EF26FC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A6141E-14A7-DE0E-118C-104B1D30DF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434FF8-47CF-86FB-2E7F-D3194D7F09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AC6AA-6D01-40B0-9CBB-83E5CEE490CE}" type="datetimeFigureOut">
              <a:rPr lang="en-US" smtClean="0"/>
              <a:t>11/29/2022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A7DF5-DD32-2FD6-9A8B-1E97691193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BABAD4-F996-9509-93FF-BB5544F2FE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76704-7BDA-4670-A8C4-2AEEFE6E55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37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3534F1-AFC1-C283-6632-D624DF369C3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/>
          <a:stretch/>
        </p:blipFill>
        <p:spPr>
          <a:xfrm rot="10800000">
            <a:off x="0" y="0"/>
            <a:ext cx="12317089" cy="693505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1EE80B34-8A17-4587-0564-82ABC00FE93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05893" y="2371760"/>
            <a:ext cx="6118435" cy="181003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B595183-94B5-95BF-42B5-A34D488DA4A3}"/>
              </a:ext>
            </a:extLst>
          </p:cNvPr>
          <p:cNvSpPr/>
          <p:nvPr/>
        </p:nvSpPr>
        <p:spPr>
          <a:xfrm>
            <a:off x="138223" y="127591"/>
            <a:ext cx="12053777" cy="6655981"/>
          </a:xfrm>
          <a:prstGeom prst="rect">
            <a:avLst/>
          </a:prstGeom>
          <a:noFill/>
          <a:ln w="57150">
            <a:solidFill>
              <a:schemeClr val="bg2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10B2A35-EF17-0C9D-7C6B-EA8AF4AE41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968" y="6199244"/>
            <a:ext cx="1184031" cy="58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253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A99CD-FC91-5C9D-4F06-59385CB1D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E6095-0F8A-E60F-0A4F-3651C7985F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AF2A07-3C87-B042-8BD1-3E61309B4B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rot="10800000">
            <a:off x="0" y="0"/>
            <a:ext cx="12317089" cy="693505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38994FE-7A5C-B89D-A0A4-7347A4CF3CC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90458" y="164873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D420BAC-E712-A7EB-6661-BA7AA0A3CFE9}"/>
              </a:ext>
            </a:extLst>
          </p:cNvPr>
          <p:cNvSpPr txBox="1"/>
          <p:nvPr/>
        </p:nvSpPr>
        <p:spPr>
          <a:xfrm>
            <a:off x="2485642" y="2699797"/>
            <a:ext cx="82296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2023-2026 </a:t>
            </a:r>
          </a:p>
          <a:p>
            <a:pPr algn="ctr"/>
            <a:r>
              <a:rPr lang="en-US" sz="4400" dirty="0">
                <a:solidFill>
                  <a:schemeClr val="bg1"/>
                </a:solidFill>
              </a:rPr>
              <a:t>Strategic Plan </a:t>
            </a:r>
          </a:p>
          <a:p>
            <a:pPr algn="ctr"/>
            <a:r>
              <a:rPr lang="en-US" sz="3600" dirty="0">
                <a:solidFill>
                  <a:schemeClr val="bg1"/>
                </a:solidFill>
              </a:rPr>
              <a:t>11.17.2022</a:t>
            </a:r>
          </a:p>
        </p:txBody>
      </p:sp>
    </p:spTree>
    <p:extLst>
      <p:ext uri="{BB962C8B-B14F-4D97-AF65-F5344CB8AC3E}">
        <p14:creationId xmlns:p14="http://schemas.microsoft.com/office/powerpoint/2010/main" val="2253982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68215" y="365125"/>
            <a:ext cx="822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Contents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D8D596-AC55-AD9E-0A72-49CD2C0D36FE}"/>
              </a:ext>
            </a:extLst>
          </p:cNvPr>
          <p:cNvSpPr txBox="1"/>
          <p:nvPr/>
        </p:nvSpPr>
        <p:spPr>
          <a:xfrm>
            <a:off x="668215" y="1604509"/>
            <a:ext cx="9536834" cy="52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Foundation documents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1714500" lvl="3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findings</a:t>
            </a:r>
          </a:p>
          <a:p>
            <a:pPr marL="1714500" lvl="3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SWOT analysis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Framework</a:t>
            </a:r>
          </a:p>
          <a:p>
            <a:pPr marL="1714500" lvl="3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Mission</a:t>
            </a:r>
          </a:p>
          <a:p>
            <a:pPr marL="1714500" lvl="3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Vision</a:t>
            </a:r>
          </a:p>
          <a:p>
            <a:pPr marL="1714500" lvl="3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Values 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statements</a:t>
            </a:r>
          </a:p>
          <a:p>
            <a:pPr marL="1714500" lvl="3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Goals/metrics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plan</a:t>
            </a:r>
          </a:p>
          <a:p>
            <a:pPr marL="1714500" lvl="3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pillars</a:t>
            </a:r>
          </a:p>
          <a:p>
            <a:pPr marL="1714500" lvl="3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opportunities</a:t>
            </a:r>
          </a:p>
          <a:p>
            <a:pPr marL="1714500" lvl="3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priorities 2023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184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33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68215" y="158090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Member Survey Learnings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0CCFA-7B5D-1139-933A-2250B922AEBD}"/>
              </a:ext>
            </a:extLst>
          </p:cNvPr>
          <p:cNvSpPr txBox="1"/>
          <p:nvPr/>
        </p:nvSpPr>
        <p:spPr>
          <a:xfrm>
            <a:off x="974785" y="1742533"/>
            <a:ext cx="9739223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Overall, the membership understands our function and is happy with their benefits and our offerings, issues stem from inconsistent communications around direction, value, operations and offerings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Key issues are: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Agent professionalism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GJARA value proposition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Consumer messaging on REALTORS® behalf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Politics in leadership, (real or perceived)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Members are busy and apathetic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Contact is crucial to keeping members informed, engaged and involved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Communication variety needs to be improved to allow members to get information they need from the information source they prefer.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764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80" y="0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50962" y="158091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 SWOT Analysis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86B138-AEF9-FA4D-513C-3911AAB830DC}"/>
              </a:ext>
            </a:extLst>
          </p:cNvPr>
          <p:cNvSpPr txBox="1"/>
          <p:nvPr/>
        </p:nvSpPr>
        <p:spPr>
          <a:xfrm>
            <a:off x="650961" y="1606514"/>
            <a:ext cx="489438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Strengths: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Long legacy- GJARA chartered in 1930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Financially stable, well capitalized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Own/operate our own MLS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Broad and deep education programs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Experienced/trusted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Defined geographic market area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A39C97-254D-6E5D-D03F-765C2CE59D07}"/>
              </a:ext>
            </a:extLst>
          </p:cNvPr>
          <p:cNvSpPr txBox="1"/>
          <p:nvPr/>
        </p:nvSpPr>
        <p:spPr>
          <a:xfrm>
            <a:off x="5732585" y="1606514"/>
            <a:ext cx="59562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Weaknesses: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Membership understanding of value proposition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Advocacy/Political involvement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REALTOR® perception in community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Industry vulnerability- legal issues nationally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GJARA community presence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Origin documents out of date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508C08-686B-9E19-43DB-FEC57041B91C}"/>
              </a:ext>
            </a:extLst>
          </p:cNvPr>
          <p:cNvSpPr txBox="1"/>
          <p:nvPr/>
        </p:nvSpPr>
        <p:spPr>
          <a:xfrm>
            <a:off x="650961" y="3758343"/>
            <a:ext cx="489438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Opportunities: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Better technology utilization- GrowthZone, Paragon, Paragon Connect, Homesnap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Political/Community issues- hire GAD?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Communication tools- media, digital   Web/Paragon/forums/social media, SMS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Identify, access CAR/NAR funding programs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Designation- Grand Valley designation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Staffing 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Leadership recruitment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B40BD2-BCA6-F998-B8E3-02EB2D8B76CC}"/>
              </a:ext>
            </a:extLst>
          </p:cNvPr>
          <p:cNvSpPr txBox="1"/>
          <p:nvPr/>
        </p:nvSpPr>
        <p:spPr>
          <a:xfrm>
            <a:off x="5926347" y="3856010"/>
            <a:ext cx="57624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Threats: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Legal action- DOJ/NAR antitrust litigation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Challenging economic conditions, national/regional/local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Changing industry/member demographics. (aging pop)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Industry low barrier to entry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Negative consumer opinion of REALTORS®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Non-member brokerages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”Travelling” brokers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Member “bad behavior”, complaints, bad press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212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6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47369" y="223426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2023-2026 Strategic Framework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0762DC-8AA2-F7BA-5BAD-382630DBA387}"/>
              </a:ext>
            </a:extLst>
          </p:cNvPr>
          <p:cNvSpPr txBox="1"/>
          <p:nvPr/>
        </p:nvSpPr>
        <p:spPr>
          <a:xfrm>
            <a:off x="650963" y="1595891"/>
            <a:ext cx="1084804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u="sng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u="sng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GJARA Mission Statement:</a:t>
            </a:r>
          </a:p>
          <a:p>
            <a:endParaRPr lang="en-US" sz="2400" u="sng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mission is to be the collective voice for real estate and consumer property rights in Western Colorado, and to advance GJARA REALTORS</a:t>
            </a:r>
            <a:r>
              <a:rPr lang="en-US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®</a:t>
            </a:r>
            <a:r>
              <a:rPr lang="en-US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local industry leaders in knowledge, ethics and professionalism.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GJARA proposed Vision Statement:</a:t>
            </a:r>
          </a:p>
          <a:p>
            <a:endParaRPr lang="en-US" sz="2400" u="sng" dirty="0">
              <a:solidFill>
                <a:srgbClr val="000000"/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support the ongoing success of our members by providing timely training</a:t>
            </a:r>
            <a:r>
              <a:rPr lang="en-US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US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advocacy to help</a:t>
            </a:r>
            <a:r>
              <a:rPr lang="en-US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them perform ethically and professionally in the service of their clients and communities.</a:t>
            </a:r>
            <a:endParaRPr lang="en-US" sz="2400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1800" dirty="0">
              <a:effectLst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255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50963" y="158096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2023-2026 Strategic Framework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0762DC-8AA2-F7BA-5BAD-382630DBA387}"/>
              </a:ext>
            </a:extLst>
          </p:cNvPr>
          <p:cNvSpPr txBox="1"/>
          <p:nvPr/>
        </p:nvSpPr>
        <p:spPr>
          <a:xfrm>
            <a:off x="650963" y="1622785"/>
            <a:ext cx="10848048" cy="586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u="sng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 dirty="0">
                <a:latin typeface="Calibri" panose="020F0502020204030204" pitchFamily="34" charset="0"/>
                <a:ea typeface="Calibri" panose="020F0502020204030204" pitchFamily="34" charset="0"/>
              </a:rPr>
              <a:t>GJARA Value Statements: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believe in promoting and preserving an individual’s right to own, transfer and use real property, our role is to enhance and protect that right for our clients and neighbors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believe our members play a vital role in the economic health of our community and culture today and in the future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believe in our members ability to positively impact the lives of the residents of Western Colorado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believe in providing our members with the training, tools, and technology to serve our clients and communities ably, ethically, and professionally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believe our members must always represent themselves, our industry, and our Association in an exemplary manner both personally and professionally.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believe that </a:t>
            </a:r>
            <a:r>
              <a:rPr lang="en-US" sz="2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property </a:t>
            </a: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ownership provides significant value, safety and comfort to the people of our </a:t>
            </a:r>
            <a:r>
              <a:rPr lang="en-US" sz="2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community</a:t>
            </a: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000" dirty="0">
              <a:effectLst/>
              <a:ea typeface="Calibri" panose="020F0502020204030204" pitchFamily="34" charset="0"/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84232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50963" y="158096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2023-2026 Strategic Framework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9460BA-5E6D-B526-EE6A-15B0C563283D}"/>
              </a:ext>
            </a:extLst>
          </p:cNvPr>
          <p:cNvSpPr txBox="1"/>
          <p:nvPr/>
        </p:nvSpPr>
        <p:spPr>
          <a:xfrm>
            <a:off x="637516" y="1488983"/>
            <a:ext cx="10515600" cy="4606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800"/>
              </a:spcAft>
            </a:pPr>
            <a:endParaRPr lang="en-US" sz="2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20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GJARA Goals for 2023-2026:</a:t>
            </a:r>
          </a:p>
          <a:p>
            <a:pPr marL="285750" marR="0" lvl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Improve communication with members and consumers by implementing an ongoing, multi-phase communications plan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Improve local/regional advocacy/issues management program with the addition of a Governmental Affairs resource</a:t>
            </a:r>
            <a:r>
              <a:rPr lang="en-US" sz="20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Continue to support member skills development and professionalism with timely, relevant, education programs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Increase the use and reliance on our MLS offerings by enhancing products and training opportunities 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Increase the image and awareness of the Association and our members by increasing local engagement and communication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Provide added value to our membership by positioning GJARA as a key resource for issues that involve housing, growth, new home construction, and economic development.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903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50963" y="158096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2023-2026 Strategic Framework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9460BA-5E6D-B526-EE6A-15B0C563283D}"/>
              </a:ext>
            </a:extLst>
          </p:cNvPr>
          <p:cNvSpPr txBox="1"/>
          <p:nvPr/>
        </p:nvSpPr>
        <p:spPr>
          <a:xfrm>
            <a:off x="650281" y="1581428"/>
            <a:ext cx="10308566" cy="4790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GJARA </a:t>
            </a:r>
            <a:r>
              <a:rPr lang="en-US" sz="2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0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etrics/measurements: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Developed, executed, and implemented a multi-phase communication program with trackable results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Addition of GAD resource(s), number of issues addressed, number of actions taken, resulting policy outcomes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Continuation and addition of education offerings, number of classes held, </a:t>
            </a:r>
            <a:r>
              <a:rPr lang="en-US" sz="2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percentage</a:t>
            </a: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members participating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Addition and adoption of MLS offerings and member engagement with specific MLS training classes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Track and increase local media coverage of the Association and our members, identify and track opportunities for community engagement- issues management, donations/foundation involvement, community service interactions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Monitor the number of issues identified and engaged with, track member engagement with web forums, website visits to resource areas and contact with GJARA leadership and staff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974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33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13846" y="202658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2023-2026 Key pillars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0CCFA-7B5D-1139-933A-2250B922AEBD}"/>
              </a:ext>
            </a:extLst>
          </p:cNvPr>
          <p:cNvSpPr txBox="1"/>
          <p:nvPr/>
        </p:nvSpPr>
        <p:spPr>
          <a:xfrm>
            <a:off x="974785" y="1690688"/>
            <a:ext cx="9739223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4400" dirty="0"/>
              <a:t>Communication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4400" dirty="0"/>
              <a:t>Advocacy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4400" dirty="0"/>
              <a:t>Member Skills/Professionalism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4400" dirty="0"/>
              <a:t>MLS Products/Training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4400" dirty="0"/>
              <a:t>Community Engagement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4400" dirty="0"/>
              <a:t>Membership Value 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39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4" y="-8633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600688" y="169765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2023-2026 Strategic Opportunities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0CCFA-7B5D-1139-933A-2250B922AEBD}"/>
              </a:ext>
            </a:extLst>
          </p:cNvPr>
          <p:cNvSpPr txBox="1"/>
          <p:nvPr/>
        </p:nvSpPr>
        <p:spPr>
          <a:xfrm>
            <a:off x="963185" y="1654996"/>
            <a:ext cx="9739223" cy="941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Communication: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Communicate the GJARA member story to key internal/external audiences- Economic impact, community service, legacy, commitment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Communicate our position/impact on Housing issues-Fair housing, affordability, diversity and growth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Communicate the value GJARA provides- Member benefits, data access, technology tools, training and customer care</a:t>
            </a:r>
            <a:endParaRPr lang="en-US" sz="2400" u="sng" dirty="0"/>
          </a:p>
          <a:p>
            <a:r>
              <a:rPr lang="en-US" sz="2400" u="sng" dirty="0"/>
              <a:t>Advocacy: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Addition of a GAD resource- Shared with WCCA, HBA, etc.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Identification of key issues- Development, economic, regulatory and legislative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Influence decisions regarding housing- Providing a voice for GJARA REALTORS® in key governmental arenas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400" u="sng" dirty="0"/>
              <a:t> </a:t>
            </a:r>
          </a:p>
          <a:p>
            <a:endParaRPr lang="en-US" sz="2400" u="sng" dirty="0"/>
          </a:p>
          <a:p>
            <a:endParaRPr lang="en-US" sz="2400" dirty="0"/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959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33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587532" y="215814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2023-2026 Strategic Opportunities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0CCFA-7B5D-1139-933A-2250B922AEBD}"/>
              </a:ext>
            </a:extLst>
          </p:cNvPr>
          <p:cNvSpPr txBox="1"/>
          <p:nvPr/>
        </p:nvSpPr>
        <p:spPr>
          <a:xfrm>
            <a:off x="968498" y="1690688"/>
            <a:ext cx="9739223" cy="904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Member Skills/Professionalism: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Enhance competency and professionalism- Revise and expand education offerings to develop focused offerings in a “tracked” environment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Design/created specific designations- Grand Valley specialist, others tbd to provide members with a pathway to professionalism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Identify/provide NAR/CAR tools- Help members achieve national/regional achievements and designations </a:t>
            </a:r>
            <a:endParaRPr lang="en-US" sz="2400" u="sng" dirty="0"/>
          </a:p>
          <a:p>
            <a:r>
              <a:rPr lang="en-US" sz="2400" u="sng" dirty="0"/>
              <a:t>MLS Products/Training: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Identify/add products and services- Improve the effectiveness and flexibility of our MLS offerings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Build MLS-specific training resources- Online and in person to increase member competence and efficiency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Review/enhance our data management- To optimize data quality, exchange and flexibility</a:t>
            </a:r>
          </a:p>
          <a:p>
            <a:endParaRPr lang="en-US" sz="2400" u="sng" dirty="0"/>
          </a:p>
          <a:p>
            <a:endParaRPr lang="en-US" sz="2400" u="sng" dirty="0"/>
          </a:p>
          <a:p>
            <a:endParaRPr lang="en-US" sz="2400" u="sng" dirty="0"/>
          </a:p>
          <a:p>
            <a:endParaRPr lang="en-US" sz="2400" dirty="0"/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173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33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594110" y="215814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2023-2026 Strategic Opportunities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0CCFA-7B5D-1139-933A-2250B922AEBD}"/>
              </a:ext>
            </a:extLst>
          </p:cNvPr>
          <p:cNvSpPr txBox="1"/>
          <p:nvPr/>
        </p:nvSpPr>
        <p:spPr>
          <a:xfrm>
            <a:off x="968498" y="1690688"/>
            <a:ext cx="9739223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Community Engagement: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 new areas/organizations- Members can engage with that improve the lives of Mesa County residents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 and highlight specific actions- Completed by GJARA and our members to support our community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 and build relationships- Media organizations/influencers to learn more about the issues impacting the marketplace</a:t>
            </a:r>
            <a:endParaRPr lang="en-US" sz="2400" u="sng" dirty="0"/>
          </a:p>
          <a:p>
            <a:r>
              <a:rPr lang="en-US" sz="2400" u="sng" dirty="0"/>
              <a:t>Membership Value: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Identify/develop materials and information- For GJARA members with facts, data and talking points on issues around the economy, housing, development and affordability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Represent members effectively- Locally and regionally on issues impacting their careers, businesses and lives</a:t>
            </a:r>
          </a:p>
          <a:p>
            <a:endParaRPr lang="en-US" sz="2400" u="sng" dirty="0"/>
          </a:p>
          <a:p>
            <a:endParaRPr lang="en-US" sz="2400" dirty="0"/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434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33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587532" y="242126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Strategic Priorities 2023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0CCFA-7B5D-1139-933A-2250B922AEBD}"/>
              </a:ext>
            </a:extLst>
          </p:cNvPr>
          <p:cNvSpPr txBox="1"/>
          <p:nvPr/>
        </p:nvSpPr>
        <p:spPr>
          <a:xfrm>
            <a:off x="974785" y="1742533"/>
            <a:ext cx="9739223" cy="941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Communication: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Develop and implement an ongoing multi-phase communications program- Featuring earned and unearned media, digital and traditional elements, PR and video.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Design and implement success metrics- Identify measurement opportunities, tools and develop a marketing dashboard to track effectiveness</a:t>
            </a:r>
            <a:endParaRPr lang="en-US" sz="2400" u="sng" dirty="0"/>
          </a:p>
          <a:p>
            <a:r>
              <a:rPr lang="en-US" sz="2400" u="sng" dirty="0"/>
              <a:t>Advocacy: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 and engage a GAD resource- Approach potential partners, develop job description, begin hiring process, add shared position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 issues, timing and positions- Build an “Issues, priority and action” roadmap.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Create success metrics- Design and implement an “Issues/opportunities” dashboard</a:t>
            </a:r>
          </a:p>
          <a:p>
            <a:endParaRPr lang="en-US" sz="2400" u="sng" dirty="0"/>
          </a:p>
          <a:p>
            <a:endParaRPr lang="en-US" sz="2400" u="sng" dirty="0"/>
          </a:p>
          <a:p>
            <a:endParaRPr lang="en-US" sz="2400" u="sng" dirty="0"/>
          </a:p>
          <a:p>
            <a:endParaRPr lang="en-US" sz="2400" u="sng" dirty="0"/>
          </a:p>
          <a:p>
            <a:endParaRPr lang="en-US" sz="2400" dirty="0"/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970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33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587532" y="242126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Strategic Priorities 2023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0CCFA-7B5D-1139-933A-2250B922AEBD}"/>
              </a:ext>
            </a:extLst>
          </p:cNvPr>
          <p:cNvSpPr txBox="1"/>
          <p:nvPr/>
        </p:nvSpPr>
        <p:spPr>
          <a:xfrm>
            <a:off x="974785" y="1742533"/>
            <a:ext cx="9739223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Member Skills/Professionalism: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Design a “tracked” education system- Review classes to identify areas for improvement and combinations by subject, timing and outcome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 gaps- Develop new classes to fill openings in skills development and create new classes for local designations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Implement “Pathways to Professionalism”- Design a follow-on training to give users actionable next steps</a:t>
            </a:r>
          </a:p>
          <a:p>
            <a:r>
              <a:rPr lang="en-US" sz="2400" u="sng" dirty="0"/>
              <a:t>MLS Products/Training: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Identify/recommend additional offerings- Augment Paragon with upgrades, supporting systems and new tools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Design new/upgraded training tools- Provide access to new and upgrade training materials to improve members effectiveness using Paragon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Enable better outreach- Support MLS Committee outreach to members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814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C936-7E20-5192-F35F-FFAD9A7A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5DDF97B3-DD9C-472B-9D45-0F2D6307F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33"/>
            <a:ext cx="12192000" cy="6858000"/>
          </a:xfr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DDE147D4-84E1-932E-FD89-4A1DF6B9C9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28590" y="406200"/>
            <a:ext cx="2101542" cy="621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5DA551-5B37-CDA0-A1BC-E8E7D66F906E}"/>
              </a:ext>
            </a:extLst>
          </p:cNvPr>
          <p:cNvSpPr txBox="1"/>
          <p:nvPr/>
        </p:nvSpPr>
        <p:spPr>
          <a:xfrm>
            <a:off x="587532" y="242126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Strategic Priorities 2023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0CCFA-7B5D-1139-933A-2250B922AEBD}"/>
              </a:ext>
            </a:extLst>
          </p:cNvPr>
          <p:cNvSpPr txBox="1"/>
          <p:nvPr/>
        </p:nvSpPr>
        <p:spPr>
          <a:xfrm>
            <a:off x="974785" y="1742533"/>
            <a:ext cx="9739223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Community Engagement: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Identify/engage local media- Develop relationships with media/influencers to increase awareness of the GJARA REALTOR® Brand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Highlight GJARA engagement- Tell the GJARA story regarding community involvement, philanthropy and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Build an “Issues Roadmap”- Identify areas for additional GJARA involvement in local/regional/community issues</a:t>
            </a:r>
            <a:endParaRPr lang="en-US" sz="2400" u="sng" dirty="0"/>
          </a:p>
          <a:p>
            <a:r>
              <a:rPr lang="en-US" sz="2400" u="sng" dirty="0"/>
              <a:t>Membership Value: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Monitor local/regional issues- Utilize the “Issues/answers Dashboard” developed with the “Issues Roadmap” to keep members informed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Design a web-based information center- Work to provide a single source for GJARA members to monitor issues and information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Support the NAR, “Good Neighbor” program</a:t>
            </a:r>
          </a:p>
          <a:p>
            <a:endParaRPr lang="en-US" sz="2400" u="sng" dirty="0"/>
          </a:p>
          <a:p>
            <a:endParaRPr lang="en-US" sz="2400" dirty="0"/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864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JARA Blank Presentation Template.pptx" id="{9F21C024-F171-41A8-97FE-D532908C1FA0}" vid="{6D7FC0F9-4F03-4B60-ADD5-76710A84F6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GJARA Blank Presentation Template</Template>
  <TotalTime>1644</TotalTime>
  <Words>1420</Words>
  <Application>Microsoft Office PowerPoint</Application>
  <PresentationFormat>Widescreen</PresentationFormat>
  <Paragraphs>221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Millard Ripley</dc:creator>
  <cp:lastModifiedBy>Kylee Guy</cp:lastModifiedBy>
  <cp:revision>4</cp:revision>
  <dcterms:created xsi:type="dcterms:W3CDTF">2022-09-27T19:49:28Z</dcterms:created>
  <dcterms:modified xsi:type="dcterms:W3CDTF">2022-11-29T17:37:16Z</dcterms:modified>
</cp:coreProperties>
</file>